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8288000" cy="10287000"/>
  <p:notesSz cx="6858000" cy="9144000"/>
  <p:embeddedFontLst>
    <p:embeddedFont>
      <p:font typeface="Agrandir Narrow Ultra-Bold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Inter" panose="020B0604020202020204" charset="0"/>
      <p:regular r:id="rId27"/>
    </p:embeddedFont>
    <p:embeddedFont>
      <p:font typeface="Inter Bold" panose="020B0604020202020204" charset="0"/>
      <p:regular r:id="rId28"/>
    </p:embeddedFont>
    <p:embeddedFont>
      <p:font typeface="Inter Heavy" panose="020B0604020202020204" charset="0"/>
      <p:regular r:id="rId29"/>
    </p:embeddedFont>
    <p:embeddedFont>
      <p:font typeface="Inter Medium" panose="020B0604020202020204" charset="0"/>
      <p:regular r:id="rId30"/>
    </p:embeddedFont>
    <p:embeddedFont>
      <p:font typeface="Montserrat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5796" y="2780054"/>
            <a:ext cx="10736409" cy="3504659"/>
            <a:chOff x="0" y="0"/>
            <a:chExt cx="2827696" cy="923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7696" cy="923038"/>
            </a:xfrm>
            <a:custGeom>
              <a:avLst/>
              <a:gdLst/>
              <a:ahLst/>
              <a:cxnLst/>
              <a:rect l="l" t="t" r="r" b="b"/>
              <a:pathLst>
                <a:path w="2827696" h="923038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905010"/>
                  </a:lnTo>
                  <a:cubicBezTo>
                    <a:pt x="2827696" y="914967"/>
                    <a:pt x="2819625" y="923038"/>
                    <a:pt x="2809669" y="923038"/>
                  </a:cubicBezTo>
                  <a:lnTo>
                    <a:pt x="18027" y="923038"/>
                  </a:lnTo>
                  <a:cubicBezTo>
                    <a:pt x="8071" y="923038"/>
                    <a:pt x="0" y="914967"/>
                    <a:pt x="0" y="905010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2827696" cy="1180213"/>
            </a:xfrm>
            <a:prstGeom prst="rect">
              <a:avLst/>
            </a:prstGeom>
          </p:spPr>
          <p:txBody>
            <a:bodyPr lIns="254000" tIns="254000" rIns="254000" bIns="254000" rtlCol="0" anchor="b"/>
            <a:lstStyle/>
            <a:p>
              <a:pPr marL="0" lvl="0" indent="0" algn="ctr">
                <a:lnSpc>
                  <a:spcPts val="15179"/>
                </a:lnSpc>
                <a:spcBef>
                  <a:spcPct val="0"/>
                </a:spcBef>
              </a:pPr>
              <a:r>
                <a:rPr lang="en-US" sz="13799" b="1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ALU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62507" y="6284713"/>
            <a:ext cx="9525000" cy="1143000"/>
            <a:chOff x="0" y="0"/>
            <a:chExt cx="2508642" cy="3010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8642" cy="301037"/>
            </a:xfrm>
            <a:custGeom>
              <a:avLst/>
              <a:gdLst/>
              <a:ahLst/>
              <a:cxnLst/>
              <a:rect l="l" t="t" r="r" b="b"/>
              <a:pathLst>
                <a:path w="2508642" h="301037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280717"/>
                  </a:lnTo>
                  <a:cubicBezTo>
                    <a:pt x="2508642" y="286106"/>
                    <a:pt x="2506501" y="291275"/>
                    <a:pt x="2502690" y="295085"/>
                  </a:cubicBezTo>
                  <a:cubicBezTo>
                    <a:pt x="2498880" y="298896"/>
                    <a:pt x="2493711" y="301037"/>
                    <a:pt x="2488322" y="301037"/>
                  </a:cubicBezTo>
                  <a:lnTo>
                    <a:pt x="20320" y="301037"/>
                  </a:lnTo>
                  <a:cubicBezTo>
                    <a:pt x="9098" y="301037"/>
                    <a:pt x="0" y="291939"/>
                    <a:pt x="0" y="28071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508642" cy="310562"/>
            </a:xfrm>
            <a:prstGeom prst="rect">
              <a:avLst/>
            </a:prstGeom>
          </p:spPr>
          <p:txBody>
            <a:bodyPr lIns="101600" tIns="101600" rIns="101600" bIns="101600" rtlCol="0" anchor="t"/>
            <a:lstStyle/>
            <a:p>
              <a:pPr marL="0" lvl="0" indent="0" algn="ctr">
                <a:lnSpc>
                  <a:spcPts val="4560"/>
                </a:lnSpc>
              </a:pPr>
              <a:r>
                <a:rPr lang="en-US" sz="3800" b="1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Design for Arithmetic Logic Unit 4Bit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2699999">
            <a:off x="2864022" y="4287195"/>
            <a:ext cx="1156273" cy="2899744"/>
          </a:xfrm>
          <a:custGeom>
            <a:avLst/>
            <a:gdLst/>
            <a:ahLst/>
            <a:cxnLst/>
            <a:rect l="l" t="t" r="r" b="b"/>
            <a:pathLst>
              <a:path w="1156273" h="2899744">
                <a:moveTo>
                  <a:pt x="0" y="0"/>
                </a:moveTo>
                <a:lnTo>
                  <a:pt x="1156273" y="0"/>
                </a:lnTo>
                <a:lnTo>
                  <a:pt x="1156273" y="2899744"/>
                </a:lnTo>
                <a:lnTo>
                  <a:pt x="0" y="289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118277">
            <a:off x="13544999" y="2785138"/>
            <a:ext cx="3325291" cy="4716725"/>
          </a:xfrm>
          <a:custGeom>
            <a:avLst/>
            <a:gdLst/>
            <a:ahLst/>
            <a:cxnLst/>
            <a:rect l="l" t="t" r="r" b="b"/>
            <a:pathLst>
              <a:path w="3325291" h="4716725">
                <a:moveTo>
                  <a:pt x="0" y="0"/>
                </a:moveTo>
                <a:lnTo>
                  <a:pt x="3325291" y="0"/>
                </a:lnTo>
                <a:lnTo>
                  <a:pt x="3325291" y="4716724"/>
                </a:lnTo>
                <a:lnTo>
                  <a:pt x="0" y="4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55922">
            <a:off x="6710090" y="259835"/>
            <a:ext cx="5629820" cy="992256"/>
          </a:xfrm>
          <a:custGeom>
            <a:avLst/>
            <a:gdLst/>
            <a:ahLst/>
            <a:cxnLst/>
            <a:rect l="l" t="t" r="r" b="b"/>
            <a:pathLst>
              <a:path w="5629820" h="992256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687491">
            <a:off x="13758590" y="9120021"/>
            <a:ext cx="5629820" cy="992256"/>
          </a:xfrm>
          <a:custGeom>
            <a:avLst/>
            <a:gdLst/>
            <a:ahLst/>
            <a:cxnLst/>
            <a:rect l="l" t="t" r="r" b="b"/>
            <a:pathLst>
              <a:path w="5629820" h="992256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6420275" y="1181547"/>
            <a:ext cx="3014386" cy="1446905"/>
          </a:xfrm>
          <a:custGeom>
            <a:avLst/>
            <a:gdLst/>
            <a:ahLst/>
            <a:cxnLst/>
            <a:rect l="l" t="t" r="r" b="b"/>
            <a:pathLst>
              <a:path w="3014386" h="1446905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267321">
            <a:off x="1852039" y="10087371"/>
            <a:ext cx="7671380" cy="1387241"/>
          </a:xfrm>
          <a:custGeom>
            <a:avLst/>
            <a:gdLst/>
            <a:ahLst/>
            <a:cxnLst/>
            <a:rect l="l" t="t" r="r" b="b"/>
            <a:pathLst>
              <a:path w="7671380" h="1387241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451755" y="-424951"/>
            <a:ext cx="1559409" cy="4172331"/>
          </a:xfrm>
          <a:custGeom>
            <a:avLst/>
            <a:gdLst/>
            <a:ahLst/>
            <a:cxnLst/>
            <a:rect l="l" t="t" r="r" b="b"/>
            <a:pathLst>
              <a:path w="1559409" h="4172331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483364">
            <a:off x="-2171089" y="6135558"/>
            <a:ext cx="5851051" cy="2793877"/>
          </a:xfrm>
          <a:custGeom>
            <a:avLst/>
            <a:gdLst/>
            <a:ahLst/>
            <a:cxnLst/>
            <a:rect l="l" t="t" r="r" b="b"/>
            <a:pathLst>
              <a:path w="5851051" h="2793877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4268" y="-50117"/>
            <a:ext cx="8525700" cy="2153953"/>
          </a:xfrm>
          <a:custGeom>
            <a:avLst/>
            <a:gdLst/>
            <a:ahLst/>
            <a:cxnLst/>
            <a:rect l="l" t="t" r="r" b="b"/>
            <a:pathLst>
              <a:path w="8525700" h="2153953">
                <a:moveTo>
                  <a:pt x="0" y="0"/>
                </a:moveTo>
                <a:lnTo>
                  <a:pt x="8525700" y="0"/>
                </a:lnTo>
                <a:lnTo>
                  <a:pt x="8525700" y="2153953"/>
                </a:lnTo>
                <a:lnTo>
                  <a:pt x="0" y="215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9" b="-70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0013" y="1503669"/>
            <a:ext cx="14632487" cy="7279662"/>
          </a:xfrm>
          <a:custGeom>
            <a:avLst/>
            <a:gdLst/>
            <a:ahLst/>
            <a:cxnLst/>
            <a:rect l="l" t="t" r="r" b="b"/>
            <a:pathLst>
              <a:path w="14632487" h="7279662">
                <a:moveTo>
                  <a:pt x="0" y="0"/>
                </a:moveTo>
                <a:lnTo>
                  <a:pt x="14632487" y="0"/>
                </a:lnTo>
                <a:lnTo>
                  <a:pt x="14632487" y="7279662"/>
                </a:lnTo>
                <a:lnTo>
                  <a:pt x="0" y="7279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20714" y="752475"/>
            <a:ext cx="627280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SUBTRACTOR CIRCUIT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4486" y="1827770"/>
            <a:ext cx="10610140" cy="8247809"/>
          </a:xfrm>
          <a:custGeom>
            <a:avLst/>
            <a:gdLst/>
            <a:ahLst/>
            <a:cxnLst/>
            <a:rect l="l" t="t" r="r" b="b"/>
            <a:pathLst>
              <a:path w="10610140" h="8247809">
                <a:moveTo>
                  <a:pt x="0" y="0"/>
                </a:moveTo>
                <a:lnTo>
                  <a:pt x="10610140" y="0"/>
                </a:lnTo>
                <a:lnTo>
                  <a:pt x="10610140" y="8247809"/>
                </a:lnTo>
                <a:lnTo>
                  <a:pt x="0" y="8247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" r="-316" b="-10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34326" y="1827770"/>
            <a:ext cx="4320300" cy="2170952"/>
          </a:xfrm>
          <a:custGeom>
            <a:avLst/>
            <a:gdLst/>
            <a:ahLst/>
            <a:cxnLst/>
            <a:rect l="l" t="t" r="r" b="b"/>
            <a:pathLst>
              <a:path w="4320300" h="2170952">
                <a:moveTo>
                  <a:pt x="0" y="0"/>
                </a:moveTo>
                <a:lnTo>
                  <a:pt x="4320300" y="0"/>
                </a:lnTo>
                <a:lnTo>
                  <a:pt x="4320300" y="2170952"/>
                </a:lnTo>
                <a:lnTo>
                  <a:pt x="0" y="2170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792" b="-62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10139" y="-77469"/>
            <a:ext cx="4867721" cy="1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7117" y="127495"/>
            <a:ext cx="8606736" cy="2345336"/>
          </a:xfrm>
          <a:custGeom>
            <a:avLst/>
            <a:gdLst/>
            <a:ahLst/>
            <a:cxnLst/>
            <a:rect l="l" t="t" r="r" b="b"/>
            <a:pathLst>
              <a:path w="8606736" h="2345336">
                <a:moveTo>
                  <a:pt x="0" y="0"/>
                </a:moveTo>
                <a:lnTo>
                  <a:pt x="8606736" y="0"/>
                </a:lnTo>
                <a:lnTo>
                  <a:pt x="8606736" y="2345335"/>
                </a:lnTo>
                <a:lnTo>
                  <a:pt x="0" y="234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00203" y="1028700"/>
            <a:ext cx="15574903" cy="8786354"/>
          </a:xfrm>
          <a:custGeom>
            <a:avLst/>
            <a:gdLst/>
            <a:ahLst/>
            <a:cxnLst/>
            <a:rect l="l" t="t" r="r" b="b"/>
            <a:pathLst>
              <a:path w="15574903" h="8786354">
                <a:moveTo>
                  <a:pt x="0" y="0"/>
                </a:moveTo>
                <a:lnTo>
                  <a:pt x="15574903" y="0"/>
                </a:lnTo>
                <a:lnTo>
                  <a:pt x="15574903" y="8786354"/>
                </a:lnTo>
                <a:lnTo>
                  <a:pt x="0" y="8786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84" b="-11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59632" y="795337"/>
            <a:ext cx="860673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MULTIPLICATOR EQUATION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87491">
            <a:off x="13758590" y="9120021"/>
            <a:ext cx="5629820" cy="992256"/>
          </a:xfrm>
          <a:custGeom>
            <a:avLst/>
            <a:gdLst/>
            <a:ahLst/>
            <a:cxnLst/>
            <a:rect l="l" t="t" r="r" b="b"/>
            <a:pathLst>
              <a:path w="5629820" h="992256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39699" y="79870"/>
            <a:ext cx="8606736" cy="2345336"/>
          </a:xfrm>
          <a:custGeom>
            <a:avLst/>
            <a:gdLst/>
            <a:ahLst/>
            <a:cxnLst/>
            <a:rect l="l" t="t" r="r" b="b"/>
            <a:pathLst>
              <a:path w="8606736" h="2345336">
                <a:moveTo>
                  <a:pt x="0" y="0"/>
                </a:moveTo>
                <a:lnTo>
                  <a:pt x="8606736" y="0"/>
                </a:lnTo>
                <a:lnTo>
                  <a:pt x="8606736" y="2345335"/>
                </a:lnTo>
                <a:lnTo>
                  <a:pt x="0" y="234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04517" y="1028700"/>
            <a:ext cx="72771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MULTIPLICATOR TRUTH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8109" y="4099689"/>
            <a:ext cx="16141191" cy="369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7"/>
              </a:lnSpc>
            </a:pP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1.Inputs:</a:t>
            </a:r>
          </a:p>
          <a:p>
            <a:pPr marL="756755" lvl="1" indent="-378377" algn="ctr">
              <a:lnSpc>
                <a:spcPts val="4907"/>
              </a:lnSpc>
              <a:buFont typeface="Arial"/>
              <a:buChar char="•"/>
            </a:pP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(4 bits): Binary representation of one operand (A3-A2-A1-A0).</a:t>
            </a:r>
          </a:p>
          <a:p>
            <a:pPr marL="756755" lvl="1" indent="-378377" algn="ctr">
              <a:lnSpc>
                <a:spcPts val="4907"/>
              </a:lnSpc>
              <a:buFont typeface="Arial"/>
              <a:buChar char="•"/>
            </a:pP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 (4 bits): Binary representation of the second operand (B3-B2-B1-B0​).</a:t>
            </a:r>
          </a:p>
          <a:p>
            <a:pPr algn="ctr">
              <a:lnSpc>
                <a:spcPts val="4907"/>
              </a:lnSpc>
            </a:pP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5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  <a:p>
            <a:pPr marL="756755" lvl="1" indent="-378377" algn="ctr">
              <a:lnSpc>
                <a:spcPts val="4907"/>
              </a:lnSpc>
              <a:buFont typeface="Arial"/>
              <a:buChar char="•"/>
            </a:pPr>
            <a:r>
              <a:rPr lang="en-US" sz="350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 (8 bits): Product (P7-P6-P5-P4-P3-P2-P1-P0​).</a:t>
            </a:r>
          </a:p>
          <a:p>
            <a:pPr algn="ctr">
              <a:lnSpc>
                <a:spcPts val="4907"/>
              </a:lnSpc>
            </a:pPr>
            <a:endParaRPr lang="en-US" sz="3505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9699" y="79870"/>
            <a:ext cx="8606736" cy="2345336"/>
          </a:xfrm>
          <a:custGeom>
            <a:avLst/>
            <a:gdLst/>
            <a:ahLst/>
            <a:cxnLst/>
            <a:rect l="l" t="t" r="r" b="b"/>
            <a:pathLst>
              <a:path w="8606736" h="2345336">
                <a:moveTo>
                  <a:pt x="0" y="0"/>
                </a:moveTo>
                <a:lnTo>
                  <a:pt x="8606736" y="0"/>
                </a:lnTo>
                <a:lnTo>
                  <a:pt x="8606736" y="2345335"/>
                </a:lnTo>
                <a:lnTo>
                  <a:pt x="0" y="234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43705" y="4748074"/>
            <a:ext cx="13000591" cy="3232208"/>
          </a:xfrm>
          <a:custGeom>
            <a:avLst/>
            <a:gdLst/>
            <a:ahLst/>
            <a:cxnLst/>
            <a:rect l="l" t="t" r="r" b="b"/>
            <a:pathLst>
              <a:path w="13000591" h="3232208">
                <a:moveTo>
                  <a:pt x="0" y="0"/>
                </a:moveTo>
                <a:lnTo>
                  <a:pt x="13000590" y="0"/>
                </a:lnTo>
                <a:lnTo>
                  <a:pt x="13000590" y="3232208"/>
                </a:lnTo>
                <a:lnTo>
                  <a:pt x="0" y="323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6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04517" y="1028700"/>
            <a:ext cx="72771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MULTIPLICATOR TRUTH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96529" y="3527322"/>
            <a:ext cx="4741813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Partial Truth Table Example: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6333" y="1901484"/>
            <a:ext cx="13495334" cy="8085456"/>
          </a:xfrm>
          <a:custGeom>
            <a:avLst/>
            <a:gdLst/>
            <a:ahLst/>
            <a:cxnLst/>
            <a:rect l="l" t="t" r="r" b="b"/>
            <a:pathLst>
              <a:path w="13495334" h="8085456">
                <a:moveTo>
                  <a:pt x="0" y="0"/>
                </a:moveTo>
                <a:lnTo>
                  <a:pt x="13495334" y="0"/>
                </a:lnTo>
                <a:lnTo>
                  <a:pt x="13495334" y="8085456"/>
                </a:lnTo>
                <a:lnTo>
                  <a:pt x="0" y="808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1" b="-2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10139" y="-77469"/>
            <a:ext cx="4867721" cy="1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9699" y="79870"/>
            <a:ext cx="8606736" cy="2345336"/>
          </a:xfrm>
          <a:custGeom>
            <a:avLst/>
            <a:gdLst/>
            <a:ahLst/>
            <a:cxnLst/>
            <a:rect l="l" t="t" r="r" b="b"/>
            <a:pathLst>
              <a:path w="8606736" h="2345336">
                <a:moveTo>
                  <a:pt x="0" y="0"/>
                </a:moveTo>
                <a:lnTo>
                  <a:pt x="8606736" y="0"/>
                </a:lnTo>
                <a:lnTo>
                  <a:pt x="8606736" y="2345335"/>
                </a:lnTo>
                <a:lnTo>
                  <a:pt x="0" y="234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77455" y="1028700"/>
            <a:ext cx="69312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COMPARATOR TRUTH 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09732"/>
            <a:ext cx="16230600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4-bit comparator circuit is a digital circuit designed to compare two 4-bit binary numbers (A and B) and determine their relative magnitude. The inputs A and Beach consist of four bits: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·A= (A3, A2, A1, A0) where A3 is the most significant bit (MSB), and A0 the least significant bit (LSB).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·B= (B3, B2, B1, B0)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Outputs: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comparator produces three outputs to indicate the comparison result: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1.A&gt;B: Output is high (1) if A is greater than B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2.A=B: Output is high (1) if A is equal to B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3.A&lt;B: Output is high (1) if A is less than B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9699" y="79870"/>
            <a:ext cx="8606736" cy="2345336"/>
          </a:xfrm>
          <a:custGeom>
            <a:avLst/>
            <a:gdLst/>
            <a:ahLst/>
            <a:cxnLst/>
            <a:rect l="l" t="t" r="r" b="b"/>
            <a:pathLst>
              <a:path w="8606736" h="2345336">
                <a:moveTo>
                  <a:pt x="0" y="0"/>
                </a:moveTo>
                <a:lnTo>
                  <a:pt x="8606736" y="0"/>
                </a:lnTo>
                <a:lnTo>
                  <a:pt x="8606736" y="2345335"/>
                </a:lnTo>
                <a:lnTo>
                  <a:pt x="0" y="2345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92841" y="4631609"/>
            <a:ext cx="13129212" cy="3577710"/>
          </a:xfrm>
          <a:custGeom>
            <a:avLst/>
            <a:gdLst/>
            <a:ahLst/>
            <a:cxnLst/>
            <a:rect l="l" t="t" r="r" b="b"/>
            <a:pathLst>
              <a:path w="13129212" h="3577710">
                <a:moveTo>
                  <a:pt x="0" y="0"/>
                </a:moveTo>
                <a:lnTo>
                  <a:pt x="13129212" y="0"/>
                </a:lnTo>
                <a:lnTo>
                  <a:pt x="13129212" y="3577711"/>
                </a:lnTo>
                <a:lnTo>
                  <a:pt x="0" y="3577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77455" y="1028700"/>
            <a:ext cx="69312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4-BITS COMPARATOR TRUTH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67895" y="3520838"/>
            <a:ext cx="515034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Partial Truth Table Example: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048" y="2432091"/>
            <a:ext cx="8364531" cy="7463736"/>
          </a:xfrm>
          <a:custGeom>
            <a:avLst/>
            <a:gdLst/>
            <a:ahLst/>
            <a:cxnLst/>
            <a:rect l="l" t="t" r="r" b="b"/>
            <a:pathLst>
              <a:path w="8364531" h="7463736">
                <a:moveTo>
                  <a:pt x="0" y="0"/>
                </a:moveTo>
                <a:lnTo>
                  <a:pt x="8364532" y="0"/>
                </a:lnTo>
                <a:lnTo>
                  <a:pt x="8364532" y="7463736"/>
                </a:lnTo>
                <a:lnTo>
                  <a:pt x="0" y="746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10139" y="-77469"/>
            <a:ext cx="4867721" cy="1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46326" y="5563884"/>
            <a:ext cx="659867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7"/>
              </a:lnSpc>
              <a:spcBef>
                <a:spcPct val="0"/>
              </a:spcBef>
            </a:pPr>
            <a:r>
              <a:rPr lang="en-US" sz="196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</a:t>
            </a:r>
          </a:p>
          <a:p>
            <a:pPr algn="ctr">
              <a:lnSpc>
                <a:spcPts val="2357"/>
              </a:lnSpc>
              <a:spcBef>
                <a:spcPct val="0"/>
              </a:spcBef>
            </a:pPr>
            <a:r>
              <a:rPr lang="en-US" sz="196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A equal B numbers are equal the green led will bright If A greater than B the blue led will bright</a:t>
            </a:r>
          </a:p>
          <a:p>
            <a:pPr algn="ctr">
              <a:lnSpc>
                <a:spcPts val="2357"/>
              </a:lnSpc>
              <a:spcBef>
                <a:spcPct val="0"/>
              </a:spcBef>
            </a:pPr>
            <a:r>
              <a:rPr lang="en-US" sz="196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A less than B the yellow led will bright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5227" y="153509"/>
            <a:ext cx="8697545" cy="1750381"/>
          </a:xfrm>
          <a:custGeom>
            <a:avLst/>
            <a:gdLst/>
            <a:ahLst/>
            <a:cxnLst/>
            <a:rect l="l" t="t" r="r" b="b"/>
            <a:pathLst>
              <a:path w="8697545" h="1750381">
                <a:moveTo>
                  <a:pt x="0" y="0"/>
                </a:moveTo>
                <a:lnTo>
                  <a:pt x="8697546" y="0"/>
                </a:lnTo>
                <a:lnTo>
                  <a:pt x="8697546" y="1750382"/>
                </a:lnTo>
                <a:lnTo>
                  <a:pt x="0" y="175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95227" y="2781959"/>
            <a:ext cx="8792869" cy="6476341"/>
          </a:xfrm>
          <a:custGeom>
            <a:avLst/>
            <a:gdLst/>
            <a:ahLst/>
            <a:cxnLst/>
            <a:rect l="l" t="t" r="r" b="b"/>
            <a:pathLst>
              <a:path w="8792869" h="6476341">
                <a:moveTo>
                  <a:pt x="0" y="0"/>
                </a:moveTo>
                <a:lnTo>
                  <a:pt x="8792869" y="0"/>
                </a:lnTo>
                <a:lnTo>
                  <a:pt x="8792869" y="6476341"/>
                </a:lnTo>
                <a:lnTo>
                  <a:pt x="0" y="6476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9"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7230265"/>
            <a:ext cx="18669000" cy="3247235"/>
            <a:chOff x="0" y="0"/>
            <a:chExt cx="4741333" cy="8246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1333" cy="824695"/>
            </a:xfrm>
            <a:custGeom>
              <a:avLst/>
              <a:gdLst/>
              <a:ahLst/>
              <a:cxnLst/>
              <a:rect l="l" t="t" r="r" b="b"/>
              <a:pathLst>
                <a:path w="4741333" h="824695">
                  <a:moveTo>
                    <a:pt x="0" y="0"/>
                  </a:moveTo>
                  <a:lnTo>
                    <a:pt x="4741333" y="0"/>
                  </a:lnTo>
                  <a:lnTo>
                    <a:pt x="4741333" y="824695"/>
                  </a:lnTo>
                  <a:lnTo>
                    <a:pt x="0" y="824695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741333" cy="786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7500" y="4193618"/>
            <a:ext cx="10477500" cy="4378882"/>
          </a:xfrm>
          <a:custGeom>
            <a:avLst/>
            <a:gdLst/>
            <a:ahLst/>
            <a:cxnLst/>
            <a:rect l="l" t="t" r="r" b="b"/>
            <a:pathLst>
              <a:path w="10477500" h="4378882">
                <a:moveTo>
                  <a:pt x="0" y="0"/>
                </a:moveTo>
                <a:lnTo>
                  <a:pt x="10477500" y="0"/>
                </a:lnTo>
                <a:lnTo>
                  <a:pt x="10477500" y="4378882"/>
                </a:lnTo>
                <a:lnTo>
                  <a:pt x="0" y="437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74" t="-38043" r="-2571"/>
            </a:stretch>
          </a:blipFill>
          <a:ln cap="rnd">
            <a:noFill/>
            <a:prstDash val="solid"/>
            <a:round/>
          </a:ln>
        </p:spPr>
      </p:sp>
      <p:grpSp>
        <p:nvGrpSpPr>
          <p:cNvPr id="6" name="Group 6"/>
          <p:cNvGrpSpPr/>
          <p:nvPr/>
        </p:nvGrpSpPr>
        <p:grpSpPr>
          <a:xfrm>
            <a:off x="6781800" y="1431021"/>
            <a:ext cx="10477500" cy="2095500"/>
            <a:chOff x="0" y="0"/>
            <a:chExt cx="1897160" cy="3794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7161" cy="379432"/>
            </a:xfrm>
            <a:custGeom>
              <a:avLst/>
              <a:gdLst/>
              <a:ahLst/>
              <a:cxnLst/>
              <a:rect l="l" t="t" r="r" b="b"/>
              <a:pathLst>
                <a:path w="1897161" h="379432">
                  <a:moveTo>
                    <a:pt x="18473" y="0"/>
                  </a:moveTo>
                  <a:lnTo>
                    <a:pt x="1878688" y="0"/>
                  </a:lnTo>
                  <a:cubicBezTo>
                    <a:pt x="1883587" y="0"/>
                    <a:pt x="1888286" y="1946"/>
                    <a:pt x="1891750" y="5411"/>
                  </a:cubicBezTo>
                  <a:cubicBezTo>
                    <a:pt x="1895214" y="8875"/>
                    <a:pt x="1897161" y="13573"/>
                    <a:pt x="1897161" y="18473"/>
                  </a:cubicBezTo>
                  <a:lnTo>
                    <a:pt x="1897161" y="360959"/>
                  </a:lnTo>
                  <a:cubicBezTo>
                    <a:pt x="1897161" y="365859"/>
                    <a:pt x="1895214" y="370557"/>
                    <a:pt x="1891750" y="374022"/>
                  </a:cubicBezTo>
                  <a:cubicBezTo>
                    <a:pt x="1888286" y="377486"/>
                    <a:pt x="1883587" y="379432"/>
                    <a:pt x="1878688" y="379432"/>
                  </a:cubicBezTo>
                  <a:lnTo>
                    <a:pt x="18473" y="379432"/>
                  </a:lnTo>
                  <a:cubicBezTo>
                    <a:pt x="13573" y="379432"/>
                    <a:pt x="8875" y="377486"/>
                    <a:pt x="5411" y="374022"/>
                  </a:cubicBezTo>
                  <a:cubicBezTo>
                    <a:pt x="1946" y="370557"/>
                    <a:pt x="0" y="365859"/>
                    <a:pt x="0" y="360959"/>
                  </a:cubicBezTo>
                  <a:lnTo>
                    <a:pt x="0" y="18473"/>
                  </a:lnTo>
                  <a:cubicBezTo>
                    <a:pt x="0" y="13573"/>
                    <a:pt x="1946" y="8875"/>
                    <a:pt x="5411" y="5411"/>
                  </a:cubicBezTo>
                  <a:cubicBezTo>
                    <a:pt x="8875" y="1946"/>
                    <a:pt x="13573" y="0"/>
                    <a:pt x="18473" y="0"/>
                  </a:cubicBezTo>
                  <a:close/>
                </a:path>
              </a:pathLst>
            </a:custGeom>
            <a:solidFill>
              <a:srgbClr val="F2C74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1897160" cy="541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459"/>
                </a:lnSpc>
              </a:pPr>
              <a:r>
                <a:rPr lang="en-US" sz="8599" b="1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What Is The (ALU) ?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647700" y="366191"/>
            <a:ext cx="6134100" cy="9768348"/>
          </a:xfrm>
          <a:custGeom>
            <a:avLst/>
            <a:gdLst/>
            <a:ahLst/>
            <a:cxnLst/>
            <a:rect l="l" t="t" r="r" b="b"/>
            <a:pathLst>
              <a:path w="6134100" h="9768348">
                <a:moveTo>
                  <a:pt x="6134100" y="0"/>
                </a:moveTo>
                <a:lnTo>
                  <a:pt x="0" y="0"/>
                </a:lnTo>
                <a:lnTo>
                  <a:pt x="0" y="9768349"/>
                </a:lnTo>
                <a:lnTo>
                  <a:pt x="6134100" y="9768349"/>
                </a:lnTo>
                <a:lnTo>
                  <a:pt x="6134100" y="0"/>
                </a:lnTo>
                <a:close/>
              </a:path>
            </a:pathLst>
          </a:custGeom>
          <a:blipFill>
            <a:blip r:embed="rId4"/>
            <a:stretch>
              <a:fillRect b="-6745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67500" y="4319328"/>
            <a:ext cx="10477500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627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ALU stands for Arithmetic Logic Unit, a fundamental part of a computer's CPU (Central Processing Unit). The ALU is responsible for performing arithmetic operations (like addition, subtraction, multiplication, and division) and logical operations (such as comparisons and bitwise operations).</a:t>
            </a:r>
          </a:p>
          <a:p>
            <a:pPr algn="ctr">
              <a:lnSpc>
                <a:spcPts val="3153"/>
              </a:lnSpc>
            </a:pPr>
            <a:r>
              <a:rPr lang="en-US" sz="2627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It is essentially the "brain within the brain" of a computer, handling the actual computation tasks as part of processing instructions.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3000" y="2641090"/>
            <a:ext cx="6509345" cy="6314065"/>
          </a:xfrm>
          <a:custGeom>
            <a:avLst/>
            <a:gdLst/>
            <a:ahLst/>
            <a:cxnLst/>
            <a:rect l="l" t="t" r="r" b="b"/>
            <a:pathLst>
              <a:path w="6509345" h="6314065">
                <a:moveTo>
                  <a:pt x="0" y="0"/>
                </a:moveTo>
                <a:lnTo>
                  <a:pt x="6509345" y="0"/>
                </a:lnTo>
                <a:lnTo>
                  <a:pt x="6509345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3007" y="2071245"/>
            <a:ext cx="3307376" cy="7453755"/>
          </a:xfrm>
          <a:custGeom>
            <a:avLst/>
            <a:gdLst/>
            <a:ahLst/>
            <a:cxnLst/>
            <a:rect l="l" t="t" r="r" b="b"/>
            <a:pathLst>
              <a:path w="3307376" h="7453755">
                <a:moveTo>
                  <a:pt x="0" y="0"/>
                </a:moveTo>
                <a:lnTo>
                  <a:pt x="3307376" y="0"/>
                </a:lnTo>
                <a:lnTo>
                  <a:pt x="3307376" y="7453755"/>
                </a:lnTo>
                <a:lnTo>
                  <a:pt x="0" y="74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10139" y="-77469"/>
            <a:ext cx="4867721" cy="1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7278" y="2022219"/>
            <a:ext cx="12588106" cy="7715788"/>
          </a:xfrm>
          <a:custGeom>
            <a:avLst/>
            <a:gdLst/>
            <a:ahLst/>
            <a:cxnLst/>
            <a:rect l="l" t="t" r="r" b="b"/>
            <a:pathLst>
              <a:path w="12588106" h="7715788">
                <a:moveTo>
                  <a:pt x="0" y="0"/>
                </a:moveTo>
                <a:lnTo>
                  <a:pt x="12588106" y="0"/>
                </a:lnTo>
                <a:lnTo>
                  <a:pt x="12588106" y="7715788"/>
                </a:lnTo>
                <a:lnTo>
                  <a:pt x="0" y="771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6" b="-13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2616" y="-77469"/>
            <a:ext cx="12862768" cy="151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FOR PROJECT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41441" y="3482338"/>
            <a:ext cx="7605117" cy="173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0875" y="8477250"/>
            <a:ext cx="1047750" cy="10477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0"/>
                </a:lnSpc>
              </a:pPr>
              <a:r>
                <a:rPr lang="en-US" sz="3800" b="1">
                  <a:solidFill>
                    <a:srgbClr val="000001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0125" y="8477250"/>
            <a:ext cx="1047750" cy="10477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0"/>
                </a:lnSpc>
                <a:spcBef>
                  <a:spcPct val="0"/>
                </a:spcBef>
              </a:pPr>
              <a:r>
                <a:rPr lang="en-US" sz="3800" b="1" u="none" strike="noStrike">
                  <a:solidFill>
                    <a:srgbClr val="000001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B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49375" y="8477250"/>
            <a:ext cx="1047750" cy="10477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800"/>
                </a:lnSpc>
                <a:spcBef>
                  <a:spcPct val="0"/>
                </a:spcBef>
              </a:pPr>
              <a:r>
                <a:rPr lang="en-US" sz="3800" b="1" u="none" strike="noStrike">
                  <a:solidFill>
                    <a:srgbClr val="000001"/>
                  </a:solidFill>
                  <a:latin typeface="Inter Heavy"/>
                  <a:ea typeface="Inter Heavy"/>
                  <a:cs typeface="Inter Heavy"/>
                  <a:sym typeface="Inter Heavy"/>
                </a:rPr>
                <a:t>C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3000" y="647700"/>
            <a:ext cx="8382000" cy="96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b="1">
                <a:solidFill>
                  <a:srgbClr val="000001"/>
                </a:solidFill>
                <a:latin typeface="Agrandir Narrow Ultra-Bold"/>
                <a:ea typeface="Agrandir Narrow Ultra-Bold"/>
                <a:cs typeface="Agrandir Narrow Ultra-Bold"/>
                <a:sym typeface="Agrandir Narrow Ultra-Bold"/>
              </a:rPr>
              <a:t>Key Functions of the ALU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26283" y="4783594"/>
            <a:ext cx="4776935" cy="1923556"/>
            <a:chOff x="0" y="0"/>
            <a:chExt cx="6369246" cy="25647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33350"/>
              <a:ext cx="6369246" cy="202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64"/>
                </a:lnSpc>
              </a:pPr>
              <a:r>
                <a:rPr lang="en-US" sz="5962" b="1" spc="-14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Arithmetic Operations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06592"/>
              <a:ext cx="6369246" cy="458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62246" y="4916944"/>
            <a:ext cx="5423960" cy="148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2"/>
              </a:lnSpc>
            </a:pPr>
            <a:r>
              <a:rPr lang="en-US" sz="5960" b="1" spc="-1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Logical Operations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15531" y="4712627"/>
            <a:ext cx="6163187" cy="219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7"/>
              </a:lnSpc>
            </a:pPr>
            <a:r>
              <a:rPr lang="en-US" sz="5954" b="1" spc="-1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Movement and Manipulation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2987206"/>
            <a:ext cx="16002000" cy="6537794"/>
            <a:chOff x="0" y="0"/>
            <a:chExt cx="4214519" cy="17218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518" cy="1721888"/>
            </a:xfrm>
            <a:custGeom>
              <a:avLst/>
              <a:gdLst/>
              <a:ahLst/>
              <a:cxnLst/>
              <a:rect l="l" t="t" r="r" b="b"/>
              <a:pathLst>
                <a:path w="4214518" h="1721888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1709793"/>
                  </a:lnTo>
                  <a:cubicBezTo>
                    <a:pt x="4214518" y="1716473"/>
                    <a:pt x="4209103" y="1721888"/>
                    <a:pt x="4202423" y="1721888"/>
                  </a:cubicBezTo>
                  <a:lnTo>
                    <a:pt x="12095" y="1721888"/>
                  </a:lnTo>
                  <a:cubicBezTo>
                    <a:pt x="8887" y="1721888"/>
                    <a:pt x="5811" y="1720614"/>
                    <a:pt x="3543" y="1718346"/>
                  </a:cubicBezTo>
                  <a:cubicBezTo>
                    <a:pt x="1274" y="1716077"/>
                    <a:pt x="0" y="1713001"/>
                    <a:pt x="0" y="1709793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8BAED3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214519" cy="173141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2335" y="5433405"/>
            <a:ext cx="4572000" cy="1945360"/>
            <a:chOff x="0" y="0"/>
            <a:chExt cx="1204148" cy="512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148" cy="512358"/>
            </a:xfrm>
            <a:custGeom>
              <a:avLst/>
              <a:gdLst/>
              <a:ahLst/>
              <a:cxnLst/>
              <a:rect l="l" t="t" r="r" b="b"/>
              <a:pathLst>
                <a:path w="1204148" h="51235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470025"/>
                  </a:lnTo>
                  <a:cubicBezTo>
                    <a:pt x="1204148" y="481252"/>
                    <a:pt x="1199688" y="492020"/>
                    <a:pt x="1191749" y="499959"/>
                  </a:cubicBezTo>
                  <a:cubicBezTo>
                    <a:pt x="1183810" y="507898"/>
                    <a:pt x="1173042" y="512358"/>
                    <a:pt x="1161815" y="512358"/>
                  </a:cubicBezTo>
                  <a:lnTo>
                    <a:pt x="42333" y="512358"/>
                  </a:lnTo>
                  <a:cubicBezTo>
                    <a:pt x="31106" y="512358"/>
                    <a:pt x="20338" y="507898"/>
                    <a:pt x="12399" y="499959"/>
                  </a:cubicBezTo>
                  <a:cubicBezTo>
                    <a:pt x="4460" y="492020"/>
                    <a:pt x="0" y="481252"/>
                    <a:pt x="0" y="470025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C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204148" cy="52188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4079"/>
                </a:lnSpc>
              </a:pPr>
              <a:r>
                <a:rPr lang="en-US" sz="3399" b="1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Addition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0135" y="5433405"/>
            <a:ext cx="4572000" cy="1945360"/>
            <a:chOff x="0" y="0"/>
            <a:chExt cx="1204148" cy="512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4148" cy="512358"/>
            </a:xfrm>
            <a:custGeom>
              <a:avLst/>
              <a:gdLst/>
              <a:ahLst/>
              <a:cxnLst/>
              <a:rect l="l" t="t" r="r" b="b"/>
              <a:pathLst>
                <a:path w="1204148" h="51235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470025"/>
                  </a:lnTo>
                  <a:cubicBezTo>
                    <a:pt x="1204148" y="481252"/>
                    <a:pt x="1199688" y="492020"/>
                    <a:pt x="1191749" y="499959"/>
                  </a:cubicBezTo>
                  <a:cubicBezTo>
                    <a:pt x="1183810" y="507898"/>
                    <a:pt x="1173042" y="512358"/>
                    <a:pt x="1161815" y="512358"/>
                  </a:cubicBezTo>
                  <a:lnTo>
                    <a:pt x="42333" y="512358"/>
                  </a:lnTo>
                  <a:cubicBezTo>
                    <a:pt x="31106" y="512358"/>
                    <a:pt x="20338" y="507898"/>
                    <a:pt x="12399" y="499959"/>
                  </a:cubicBezTo>
                  <a:cubicBezTo>
                    <a:pt x="4460" y="492020"/>
                    <a:pt x="0" y="481252"/>
                    <a:pt x="0" y="470025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C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04148" cy="52188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 b="1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subtraction</a:t>
              </a:r>
            </a:p>
            <a:p>
              <a:pPr algn="ctr">
                <a:lnSpc>
                  <a:spcPts val="3120"/>
                </a:lnSpc>
              </a:pPr>
              <a:endParaRPr lang="en-US" sz="3399" b="1">
                <a:solidFill>
                  <a:srgbClr val="000001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57935" y="5433405"/>
            <a:ext cx="4572000" cy="1945360"/>
            <a:chOff x="0" y="0"/>
            <a:chExt cx="1204148" cy="512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512358"/>
            </a:xfrm>
            <a:custGeom>
              <a:avLst/>
              <a:gdLst/>
              <a:ahLst/>
              <a:cxnLst/>
              <a:rect l="l" t="t" r="r" b="b"/>
              <a:pathLst>
                <a:path w="1204148" h="512358">
                  <a:moveTo>
                    <a:pt x="42333" y="0"/>
                  </a:moveTo>
                  <a:lnTo>
                    <a:pt x="1161815" y="0"/>
                  </a:lnTo>
                  <a:cubicBezTo>
                    <a:pt x="1173042" y="0"/>
                    <a:pt x="1183810" y="4460"/>
                    <a:pt x="1191749" y="12399"/>
                  </a:cubicBezTo>
                  <a:cubicBezTo>
                    <a:pt x="1199688" y="20338"/>
                    <a:pt x="1204148" y="31106"/>
                    <a:pt x="1204148" y="42333"/>
                  </a:cubicBezTo>
                  <a:lnTo>
                    <a:pt x="1204148" y="470025"/>
                  </a:lnTo>
                  <a:cubicBezTo>
                    <a:pt x="1204148" y="481252"/>
                    <a:pt x="1199688" y="492020"/>
                    <a:pt x="1191749" y="499959"/>
                  </a:cubicBezTo>
                  <a:cubicBezTo>
                    <a:pt x="1183810" y="507898"/>
                    <a:pt x="1173042" y="512358"/>
                    <a:pt x="1161815" y="512358"/>
                  </a:cubicBezTo>
                  <a:lnTo>
                    <a:pt x="42333" y="512358"/>
                  </a:lnTo>
                  <a:cubicBezTo>
                    <a:pt x="31106" y="512358"/>
                    <a:pt x="20338" y="507898"/>
                    <a:pt x="12399" y="499959"/>
                  </a:cubicBezTo>
                  <a:cubicBezTo>
                    <a:pt x="4460" y="492020"/>
                    <a:pt x="0" y="481252"/>
                    <a:pt x="0" y="470025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CC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204148" cy="52188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3959"/>
                </a:lnSpc>
              </a:pPr>
              <a:r>
                <a:rPr lang="en-US" sz="3299" b="1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multiplication and division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43000" y="638175"/>
            <a:ext cx="83820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000001"/>
                </a:solidFill>
                <a:latin typeface="Agrandir Narrow Ultra-Bold"/>
                <a:ea typeface="Agrandir Narrow Ultra-Bold"/>
                <a:cs typeface="Agrandir Narrow Ultra-Bold"/>
                <a:sym typeface="Agrandir Narrow Ultra-Bold"/>
              </a:rPr>
              <a:t>Arithmetic Operations</a:t>
            </a: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0344" y="4576936"/>
            <a:ext cx="6858000" cy="1905000"/>
            <a:chOff x="0" y="0"/>
            <a:chExt cx="1806222" cy="5017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6222" cy="501728"/>
            </a:xfrm>
            <a:custGeom>
              <a:avLst/>
              <a:gdLst/>
              <a:ahLst/>
              <a:cxnLst/>
              <a:rect l="l" t="t" r="r" b="b"/>
              <a:pathLst>
                <a:path w="1806222" h="501728">
                  <a:moveTo>
                    <a:pt x="28222" y="0"/>
                  </a:moveTo>
                  <a:lnTo>
                    <a:pt x="1778000" y="0"/>
                  </a:lnTo>
                  <a:cubicBezTo>
                    <a:pt x="1793587" y="0"/>
                    <a:pt x="1806222" y="12636"/>
                    <a:pt x="1806222" y="28222"/>
                  </a:cubicBezTo>
                  <a:lnTo>
                    <a:pt x="1806222" y="473506"/>
                  </a:lnTo>
                  <a:cubicBezTo>
                    <a:pt x="1806222" y="480991"/>
                    <a:pt x="1803249" y="488170"/>
                    <a:pt x="1797956" y="493462"/>
                  </a:cubicBezTo>
                  <a:cubicBezTo>
                    <a:pt x="1792663" y="498755"/>
                    <a:pt x="1785485" y="501728"/>
                    <a:pt x="1778000" y="501728"/>
                  </a:cubicBezTo>
                  <a:lnTo>
                    <a:pt x="28222" y="501728"/>
                  </a:lnTo>
                  <a:cubicBezTo>
                    <a:pt x="20737" y="501728"/>
                    <a:pt x="13559" y="498755"/>
                    <a:pt x="8266" y="493462"/>
                  </a:cubicBezTo>
                  <a:cubicBezTo>
                    <a:pt x="2973" y="488170"/>
                    <a:pt x="0" y="480991"/>
                    <a:pt x="0" y="473506"/>
                  </a:cubicBezTo>
                  <a:lnTo>
                    <a:pt x="0" y="28222"/>
                  </a:lnTo>
                  <a:cubicBezTo>
                    <a:pt x="0" y="20737"/>
                    <a:pt x="2973" y="13559"/>
                    <a:pt x="8266" y="8266"/>
                  </a:cubicBezTo>
                  <a:cubicBezTo>
                    <a:pt x="13559" y="2973"/>
                    <a:pt x="20737" y="0"/>
                    <a:pt x="28222" y="0"/>
                  </a:cubicBezTo>
                  <a:close/>
                </a:path>
              </a:pathLst>
            </a:custGeom>
            <a:solidFill>
              <a:srgbClr val="FFFFC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6222" cy="539828"/>
            </a:xfrm>
            <a:prstGeom prst="rect">
              <a:avLst/>
            </a:prstGeom>
          </p:spPr>
          <p:txBody>
            <a:bodyPr lIns="152400" tIns="152400" rIns="152400" bIns="152400" rtlCol="0" anchor="ctr"/>
            <a:lstStyle/>
            <a:p>
              <a:pPr marL="0" lvl="0" indent="0" algn="ctr">
                <a:lnSpc>
                  <a:spcPts val="5589"/>
                </a:lnSpc>
              </a:pPr>
              <a:r>
                <a:rPr lang="en-US" sz="4299" b="1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Comparisons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6275"/>
            <a:ext cx="703763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000001"/>
                </a:solidFill>
                <a:latin typeface="Agrandir Narrow Ultra-Bold"/>
                <a:ea typeface="Agrandir Narrow Ultra-Bold"/>
                <a:cs typeface="Agrandir Narrow Ultra-Bold"/>
                <a:sym typeface="Agrandir Narrow Ultra-Bold"/>
              </a:rPr>
              <a:t>Logical Operations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7425" y="142515"/>
            <a:ext cx="7771150" cy="2594582"/>
          </a:xfrm>
          <a:custGeom>
            <a:avLst/>
            <a:gdLst/>
            <a:ahLst/>
            <a:cxnLst/>
            <a:rect l="l" t="t" r="r" b="b"/>
            <a:pathLst>
              <a:path w="7771150" h="2594582">
                <a:moveTo>
                  <a:pt x="0" y="0"/>
                </a:moveTo>
                <a:lnTo>
                  <a:pt x="7771150" y="0"/>
                </a:lnTo>
                <a:lnTo>
                  <a:pt x="7771150" y="2594582"/>
                </a:lnTo>
                <a:lnTo>
                  <a:pt x="0" y="259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1821" y="4513203"/>
            <a:ext cx="12240629" cy="3227592"/>
          </a:xfrm>
          <a:custGeom>
            <a:avLst/>
            <a:gdLst/>
            <a:ahLst/>
            <a:cxnLst/>
            <a:rect l="l" t="t" r="r" b="b"/>
            <a:pathLst>
              <a:path w="12240629" h="3227592">
                <a:moveTo>
                  <a:pt x="0" y="0"/>
                </a:moveTo>
                <a:lnTo>
                  <a:pt x="12240629" y="0"/>
                </a:lnTo>
                <a:lnTo>
                  <a:pt x="12240629" y="3227592"/>
                </a:lnTo>
                <a:lnTo>
                  <a:pt x="0" y="3227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7425" y="876122"/>
            <a:ext cx="7771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" y="5143500"/>
            <a:ext cx="18669000" cy="5334000"/>
            <a:chOff x="0" y="0"/>
            <a:chExt cx="474133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1333" cy="1354667"/>
            </a:xfrm>
            <a:custGeom>
              <a:avLst/>
              <a:gdLst/>
              <a:ahLst/>
              <a:cxnLst/>
              <a:rect l="l" t="t" r="r" b="b"/>
              <a:pathLst>
                <a:path w="4741333" h="1354667">
                  <a:moveTo>
                    <a:pt x="0" y="0"/>
                  </a:moveTo>
                  <a:lnTo>
                    <a:pt x="4741333" y="0"/>
                  </a:lnTo>
                  <a:lnTo>
                    <a:pt x="47413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8BAED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741333" cy="1316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80565" y="-97048"/>
            <a:ext cx="7964870" cy="2558714"/>
          </a:xfrm>
          <a:custGeom>
            <a:avLst/>
            <a:gdLst/>
            <a:ahLst/>
            <a:cxnLst/>
            <a:rect l="l" t="t" r="r" b="b"/>
            <a:pathLst>
              <a:path w="7964870" h="2558714">
                <a:moveTo>
                  <a:pt x="0" y="0"/>
                </a:moveTo>
                <a:lnTo>
                  <a:pt x="7964870" y="0"/>
                </a:lnTo>
                <a:lnTo>
                  <a:pt x="7964870" y="2558714"/>
                </a:lnTo>
                <a:lnTo>
                  <a:pt x="0" y="255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000">
            <a:off x="898859" y="3935204"/>
            <a:ext cx="7011921" cy="4341379"/>
          </a:xfrm>
          <a:custGeom>
            <a:avLst/>
            <a:gdLst/>
            <a:ahLst/>
            <a:cxnLst/>
            <a:rect l="l" t="t" r="r" b="b"/>
            <a:pathLst>
              <a:path w="7011921" h="4341379">
                <a:moveTo>
                  <a:pt x="29969" y="0"/>
                </a:moveTo>
                <a:lnTo>
                  <a:pt x="7011921" y="48744"/>
                </a:lnTo>
                <a:lnTo>
                  <a:pt x="6981952" y="4341379"/>
                </a:lnTo>
                <a:lnTo>
                  <a:pt x="0" y="4292635"/>
                </a:lnTo>
                <a:lnTo>
                  <a:pt x="29969" y="0"/>
                </a:lnTo>
                <a:close/>
              </a:path>
            </a:pathLst>
          </a:custGeom>
          <a:blipFill>
            <a:blip r:embed="rId3"/>
            <a:stretch>
              <a:fillRect l="-833" t="-1535" r="-606" b="-4284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36991" y="3335784"/>
            <a:ext cx="7816887" cy="5540219"/>
          </a:xfrm>
          <a:custGeom>
            <a:avLst/>
            <a:gdLst/>
            <a:ahLst/>
            <a:cxnLst/>
            <a:rect l="l" t="t" r="r" b="b"/>
            <a:pathLst>
              <a:path w="7816887" h="5540219">
                <a:moveTo>
                  <a:pt x="0" y="0"/>
                </a:moveTo>
                <a:lnTo>
                  <a:pt x="7816888" y="0"/>
                </a:lnTo>
                <a:lnTo>
                  <a:pt x="7816888" y="5540219"/>
                </a:lnTo>
                <a:lnTo>
                  <a:pt x="0" y="5540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69657" y="714375"/>
            <a:ext cx="538668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7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FULL ADDER IC 74LS83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533" y="-138826"/>
            <a:ext cx="8136933" cy="2613990"/>
          </a:xfrm>
          <a:custGeom>
            <a:avLst/>
            <a:gdLst/>
            <a:ahLst/>
            <a:cxnLst/>
            <a:rect l="l" t="t" r="r" b="b"/>
            <a:pathLst>
              <a:path w="8136933" h="2613990">
                <a:moveTo>
                  <a:pt x="0" y="0"/>
                </a:moveTo>
                <a:lnTo>
                  <a:pt x="8136934" y="0"/>
                </a:lnTo>
                <a:lnTo>
                  <a:pt x="8136934" y="2613990"/>
                </a:lnTo>
                <a:lnTo>
                  <a:pt x="0" y="261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39432" y="3363881"/>
          <a:ext cx="5289771" cy="6619875"/>
        </p:xfrm>
        <a:graphic>
          <a:graphicData uri="http://schemas.openxmlformats.org/drawingml/2006/table">
            <a:tbl>
              <a:tblPr/>
              <a:tblGrid>
                <a:gridCol w="100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37951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A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B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Cin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Sum (S)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</a:t>
                      </a: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Cout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201590" y="723900"/>
            <a:ext cx="6998047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SINGLE BITS FULL ADDER TRUTH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751389"/>
            <a:ext cx="634320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Truth Table for Single-Bit Full Adder with Cin = 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1833" y="4831937"/>
            <a:ext cx="820489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Simplified Logic for Cin = 0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Sum (S):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Sum = A ⊕ B (XOR operation between A and B)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Cout: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Cout = A ⋅ B (AND operation between A and B)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4268" y="-50117"/>
            <a:ext cx="8525700" cy="2153953"/>
          </a:xfrm>
          <a:custGeom>
            <a:avLst/>
            <a:gdLst/>
            <a:ahLst/>
            <a:cxnLst/>
            <a:rect l="l" t="t" r="r" b="b"/>
            <a:pathLst>
              <a:path w="8525700" h="2153953">
                <a:moveTo>
                  <a:pt x="0" y="0"/>
                </a:moveTo>
                <a:lnTo>
                  <a:pt x="8525700" y="0"/>
                </a:lnTo>
                <a:lnTo>
                  <a:pt x="8525700" y="2153953"/>
                </a:lnTo>
                <a:lnTo>
                  <a:pt x="0" y="215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9" b="-70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09530" y="752475"/>
            <a:ext cx="746893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SINGLE BITS SUBTRACTOR TRUTH 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34172"/>
            <a:ext cx="6267004" cy="30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Truth Table for Single-Bit Full Adder with Cin = 1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4041"/>
              </p:ext>
            </p:extLst>
          </p:nvPr>
        </p:nvGraphicFramePr>
        <p:xfrm>
          <a:off x="1343996" y="3506016"/>
          <a:ext cx="5069996" cy="6619875"/>
        </p:xfrm>
        <a:graphic>
          <a:graphicData uri="http://schemas.openxmlformats.org/drawingml/2006/table">
            <a:tbl>
              <a:tblPr/>
              <a:tblGrid>
                <a:gridCol w="100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37951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A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B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Bin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Diff (d)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5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481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1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0</a:t>
                      </a:r>
                    </a:p>
                    <a:p>
                      <a:pPr algn="l">
                        <a:lnSpc>
                          <a:spcPts val="2100"/>
                        </a:lnSpc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847291" y="4883662"/>
            <a:ext cx="7959030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Simplified Logic for Bin = 0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Difference (D):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 = A ⊕ B (XOR operation between A and B)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Borrow-out (Bout):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Bout = ¬A ⋅ B (NOT A AND B)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656</Words>
  <Application>Microsoft Office PowerPoint</Application>
  <PresentationFormat>Custom</PresentationFormat>
  <Paragraphs>208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Inter Heavy</vt:lpstr>
      <vt:lpstr>Agrandir Narrow Ultra-Bold</vt:lpstr>
      <vt:lpstr>Inter Medium</vt:lpstr>
      <vt:lpstr>Inter</vt:lpstr>
      <vt:lpstr>Calibri</vt:lpstr>
      <vt:lpstr>Arial</vt:lpstr>
      <vt:lpstr>Inter Bold</vt:lpstr>
      <vt:lpstr>Canva Sans Bold</vt:lpstr>
      <vt:lpstr>Canva Sans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Education Presentation in Blue Yellow Flat Cartoon Style</dc:title>
  <dc:creator>felo said</dc:creator>
  <cp:lastModifiedBy>Felopatir Said Gabra</cp:lastModifiedBy>
  <cp:revision>3</cp:revision>
  <dcterms:created xsi:type="dcterms:W3CDTF">2006-08-16T00:00:00Z</dcterms:created>
  <dcterms:modified xsi:type="dcterms:W3CDTF">2024-12-19T16:44:33Z</dcterms:modified>
  <dc:identifier>DAGZelB6O5I</dc:identifier>
</cp:coreProperties>
</file>